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4"/>
  </p:notesMasterIdLst>
  <p:sldIdLst>
    <p:sldId id="256" r:id="rId2"/>
    <p:sldId id="404" r:id="rId3"/>
    <p:sldId id="405" r:id="rId4"/>
    <p:sldId id="390" r:id="rId5"/>
    <p:sldId id="391" r:id="rId6"/>
    <p:sldId id="392" r:id="rId7"/>
    <p:sldId id="393" r:id="rId8"/>
    <p:sldId id="394" r:id="rId9"/>
    <p:sldId id="395" r:id="rId10"/>
    <p:sldId id="396" r:id="rId11"/>
    <p:sldId id="397" r:id="rId12"/>
    <p:sldId id="260" r:id="rId13"/>
    <p:sldId id="261" r:id="rId14"/>
    <p:sldId id="262" r:id="rId15"/>
    <p:sldId id="263" r:id="rId16"/>
    <p:sldId id="407" r:id="rId17"/>
    <p:sldId id="399" r:id="rId18"/>
    <p:sldId id="406" r:id="rId19"/>
    <p:sldId id="400" r:id="rId20"/>
    <p:sldId id="402" r:id="rId21"/>
    <p:sldId id="403" r:id="rId22"/>
    <p:sldId id="398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72"/>
  </p:normalViewPr>
  <p:slideViewPr>
    <p:cSldViewPr snapToGrid="0" snapToObjects="1">
      <p:cViewPr varScale="1">
        <p:scale>
          <a:sx n="123" d="100"/>
          <a:sy n="123" d="100"/>
        </p:scale>
        <p:origin x="200" y="4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92BC7B-A640-D44D-8512-5606945D4768}" type="datetimeFigureOut">
              <a:rPr lang="en-US" smtClean="0"/>
              <a:t>4/14/21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0CF5E6-0202-C844-BCA0-C8871E59FA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8832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0CF5E6-0202-C844-BCA0-C8871E59FAE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98960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0CF5E6-0202-C844-BCA0-C8871E59FAE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6930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0CF5E6-0202-C844-BCA0-C8871E59FAE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6267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6782DD6-9341-5D45-8315-D1D158FBFE4A}" type="datetime1">
              <a:rPr lang="en-US" smtClean="0"/>
              <a:t>4/14/21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E82176-A547-F94B-AC51-D6E9C882CB8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405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7D08C5E-755C-104C-BC75-E5DB0D260750}" type="datetime1">
              <a:rPr lang="en-US" smtClean="0"/>
              <a:t>4/14/21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9610A8-B29A-B34A-A0B5-3DF26A2EB85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3216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07A5D20-1302-4F43-A103-2F2A75585A40}" type="datetime1">
              <a:rPr lang="en-US" smtClean="0"/>
              <a:t>4/14/21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2D0221-73D0-6245-9CCD-73A1D8FCB5E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2830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2160495"/>
            <a:ext cx="10972800" cy="396567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376202B-BCBD-3B4F-96A0-D9C0E2A1DC2C}" type="datetime1">
              <a:rPr lang="en-US" smtClean="0"/>
              <a:t>4/14/21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F2C605-4958-CF43-AA48-80339EFDB0A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3114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99EDF5-3C82-9B47-86A1-D747ACB35BBB}" type="datetime1">
              <a:rPr lang="en-US" smtClean="0"/>
              <a:t>4/14/21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A6BD0F-ABBC-C14D-BC96-77BE126A748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8062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968501"/>
            <a:ext cx="5384800" cy="4157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968501"/>
            <a:ext cx="5384800" cy="4157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44276FD-2D92-734B-8B54-A21657698305}" type="datetime1">
              <a:rPr lang="en-US" smtClean="0"/>
              <a:t>4/14/21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35E9FC-F6D5-0349-BBED-EA7D7A9BC4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4067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C58F13-656B-6A41-BC98-7A4EFFAD4B91}" type="datetime1">
              <a:rPr lang="en-US" smtClean="0"/>
              <a:t>4/14/21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5B94E0-5E06-6D42-A41D-50D581B4090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0663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87297F0-9784-3749-B613-6D6C7D680257}" type="datetime1">
              <a:rPr lang="en-US" smtClean="0"/>
              <a:t>4/14/21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AB7D4D-4E81-5B40-91F6-CF14C25F862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3573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6642D8-68CE-C14A-A2C1-AFE5F77D84A0}" type="datetime1">
              <a:rPr lang="en-US" smtClean="0"/>
              <a:t>4/14/21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5B2FA7-4FDB-5643-811E-7991DEE50B0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2422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98CA16-CA11-8A47-99CE-6248FEF0026D}" type="datetime1">
              <a:rPr lang="en-US" smtClean="0"/>
              <a:t>4/14/21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DD8B14-AE1E-054C-8668-93D0F0400A1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5781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9F30250-BC61-9D43-8FF3-D942E60AA98E}" type="datetime1">
              <a:rPr lang="en-US" smtClean="0"/>
              <a:t>4/14/21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EF0004-A563-C64B-9FAD-6198662E1B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287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900114"/>
            <a:ext cx="10972800" cy="1068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Headline Line One</a:t>
            </a:r>
            <a:br>
              <a:rPr lang="en-US" dirty="0"/>
            </a:br>
            <a:r>
              <a:rPr lang="en-US" dirty="0"/>
              <a:t>Headline Line Two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3022601"/>
            <a:ext cx="10972800" cy="310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1A677D97-8CB2-8D49-BFFA-6C4C34E5F668}" type="datetime1">
              <a:rPr lang="en-US" smtClean="0"/>
              <a:t>4/14/21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0EF7D53D-272A-624E-BE3D-99D13E2B419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9298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chemeClr val="tx1"/>
          </a:solidFill>
          <a:latin typeface="Arial"/>
          <a:ea typeface="ＭＳ Ｐゴシック" charset="0"/>
          <a:cs typeface="Arial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Arial"/>
          <a:ea typeface="ＭＳ Ｐゴシック" charset="0"/>
          <a:cs typeface="Arial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400" kern="1200">
          <a:solidFill>
            <a:schemeClr val="tx1"/>
          </a:solidFill>
          <a:latin typeface="Arial"/>
          <a:ea typeface="ＭＳ Ｐゴシック" charset="0"/>
          <a:cs typeface="Arial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000" kern="1200">
          <a:solidFill>
            <a:schemeClr val="tx1"/>
          </a:solidFill>
          <a:latin typeface="Arial"/>
          <a:ea typeface="ＭＳ Ｐゴシック" charset="0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7" Type="http://schemas.openxmlformats.org/officeDocument/2006/relationships/image" Target="../media/image17.tif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tiff"/><Relationship Id="rId5" Type="http://schemas.openxmlformats.org/officeDocument/2006/relationships/image" Target="../media/image15.tiff"/><Relationship Id="rId4" Type="http://schemas.openxmlformats.org/officeDocument/2006/relationships/image" Target="../media/image14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tiff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B98C24-8575-8644-833E-593D27AC502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000" dirty="0"/>
              <a:t>Nuclear Fuel Performance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187F49-5DA5-4E46-B793-DAB018625C3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3200" dirty="0"/>
              <a:t>NE 591-010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78DC86-8D0C-5248-92F6-59422A4158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1E82176-A547-F94B-AC51-D6E9C882CB88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0646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273EFB-E600-DA42-88E7-BBC40906E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Uranium-Molybdenum (UMo)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0E043-2BA5-F243-9F66-7B08B6BFF7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4251769" cy="3965670"/>
          </a:xfrm>
        </p:spPr>
        <p:txBody>
          <a:bodyPr/>
          <a:lstStyle/>
          <a:p>
            <a:r>
              <a:rPr lang="en-US" dirty="0"/>
              <a:t>New fuel being qualified for research reactors</a:t>
            </a:r>
          </a:p>
          <a:p>
            <a:r>
              <a:rPr lang="en-US" dirty="0"/>
              <a:t>Fuel foil, with </a:t>
            </a:r>
            <a:r>
              <a:rPr lang="en-US" dirty="0" err="1"/>
              <a:t>Zr</a:t>
            </a:r>
            <a:r>
              <a:rPr lang="en-US" dirty="0"/>
              <a:t> diffusion barrier, Al cladding</a:t>
            </a:r>
          </a:p>
          <a:p>
            <a:r>
              <a:rPr lang="en-US" dirty="0"/>
              <a:t>Will be utilized in ATR, NBSR, MITR, MURR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F8762E-8366-4A4E-8F18-C58DFB9C1C8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24597" y="1338498"/>
            <a:ext cx="2841176" cy="109508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7B48C3C-BD4C-274F-85FA-6BC2F85E93B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71000" y="2642495"/>
            <a:ext cx="2207629" cy="169306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C552C81-4570-9D44-A499-6E30787AA3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9185" y="4510425"/>
            <a:ext cx="2032000" cy="203200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8917E0B-3747-4F40-9F15-1FE995A5404A}"/>
              </a:ext>
            </a:extLst>
          </p:cNvPr>
          <p:cNvCxnSpPr>
            <a:cxnSpLocks/>
          </p:cNvCxnSpPr>
          <p:nvPr/>
        </p:nvCxnSpPr>
        <p:spPr>
          <a:xfrm>
            <a:off x="9575260" y="3859449"/>
            <a:ext cx="564204" cy="114786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D13480F-6AE8-674B-A582-801324E89DAE}"/>
              </a:ext>
            </a:extLst>
          </p:cNvPr>
          <p:cNvCxnSpPr>
            <a:cxnSpLocks/>
          </p:cNvCxnSpPr>
          <p:nvPr/>
        </p:nvCxnSpPr>
        <p:spPr>
          <a:xfrm flipH="1">
            <a:off x="10285540" y="4248555"/>
            <a:ext cx="343625" cy="83657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8327A57-1572-624A-8719-6B5BD57040F1}"/>
              </a:ext>
            </a:extLst>
          </p:cNvPr>
          <p:cNvCxnSpPr>
            <a:cxnSpLocks/>
          </p:cNvCxnSpPr>
          <p:nvPr/>
        </p:nvCxnSpPr>
        <p:spPr>
          <a:xfrm flipH="1">
            <a:off x="10457353" y="1886042"/>
            <a:ext cx="538145" cy="101388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75C73567-5D38-7D47-AE86-C39E0AABF90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68372" y="4248555"/>
            <a:ext cx="3059327" cy="228964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BBEAE2A-312B-FE45-A077-43629120B1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3762" y="5269799"/>
            <a:ext cx="2514600" cy="10033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FA7C28A-119C-004D-AC90-D4DF45632D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46430" y="1858523"/>
            <a:ext cx="2717800" cy="2082800"/>
          </a:xfrm>
          <a:prstGeom prst="rect">
            <a:avLst/>
          </a:prstGeom>
        </p:spPr>
      </p:pic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2A69DAA8-5FB1-9D49-B11A-4616557FF7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9494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637209-BA9D-FD4E-98F2-AE19D640E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Uranium-Molybdenum (UMo)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6ABE9A-DC71-8C4D-940A-9F0AA67934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286375" cy="3965670"/>
          </a:xfrm>
        </p:spPr>
        <p:txBody>
          <a:bodyPr/>
          <a:lstStyle/>
          <a:p>
            <a:r>
              <a:rPr lang="en-US" dirty="0"/>
              <a:t>Microstructural phenomena of interest:</a:t>
            </a:r>
          </a:p>
          <a:p>
            <a:pPr lvl="1"/>
            <a:r>
              <a:rPr lang="en-US" dirty="0"/>
              <a:t>Decomposition</a:t>
            </a:r>
          </a:p>
          <a:p>
            <a:pPr lvl="1"/>
            <a:r>
              <a:rPr lang="en-US" dirty="0"/>
              <a:t>Fission Gas Superlattice</a:t>
            </a:r>
          </a:p>
          <a:p>
            <a:pPr lvl="1"/>
            <a:r>
              <a:rPr lang="en-US" dirty="0"/>
              <a:t>Recrystallization</a:t>
            </a:r>
          </a:p>
          <a:p>
            <a:pPr lvl="1"/>
            <a:r>
              <a:rPr lang="en-US" dirty="0"/>
              <a:t>Inter-diffusion region</a:t>
            </a:r>
          </a:p>
          <a:p>
            <a:pPr lvl="1"/>
            <a:r>
              <a:rPr lang="en-US" dirty="0"/>
              <a:t>Carbides</a:t>
            </a:r>
          </a:p>
          <a:p>
            <a:endParaRPr lang="en-US" dirty="0"/>
          </a:p>
        </p:txBody>
      </p:sp>
      <p:pic>
        <p:nvPicPr>
          <p:cNvPr id="4" name="Content Placeholder 5">
            <a:extLst>
              <a:ext uri="{FF2B5EF4-FFF2-40B4-BE49-F238E27FC236}">
                <a16:creationId xmlns:a16="http://schemas.microsoft.com/office/drawing/2014/main" id="{A2370C1E-2CB4-A243-975D-8D315D8DA39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06474" y="2151002"/>
            <a:ext cx="3593148" cy="1968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pic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A0C85F33-6318-5749-AB46-0D6EAD353D2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905" r="-710"/>
          <a:stretch/>
        </p:blipFill>
        <p:spPr bwMode="auto">
          <a:xfrm>
            <a:off x="5545583" y="2291452"/>
            <a:ext cx="2425949" cy="1872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1C2717C-4CE9-3342-B3FA-B093270D93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3824" y="4630086"/>
            <a:ext cx="3495798" cy="19550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BEE77D-736A-8845-9C31-A719BF6305D7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85130" y="4419756"/>
            <a:ext cx="2146853" cy="2098712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FAF936F-C4B5-924B-BDAC-7FBD53BA88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3432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2F2C7-59DC-634E-B55F-9EF7B364C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UC/UCO TRISO Fuels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38D99-BAF9-F543-9EC9-EB546BF1D3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779477" cy="3965670"/>
          </a:xfrm>
        </p:spPr>
        <p:txBody>
          <a:bodyPr/>
          <a:lstStyle/>
          <a:p>
            <a:r>
              <a:rPr lang="en-US" dirty="0"/>
              <a:t>TRISO: </a:t>
            </a:r>
            <a:r>
              <a:rPr lang="en-US" dirty="0" err="1"/>
              <a:t>TRistructural</a:t>
            </a:r>
            <a:r>
              <a:rPr lang="en-US" dirty="0"/>
              <a:t> </a:t>
            </a:r>
            <a:r>
              <a:rPr lang="en-US" dirty="0" err="1"/>
              <a:t>ISOtropic</a:t>
            </a:r>
            <a:r>
              <a:rPr lang="en-US" dirty="0"/>
              <a:t> particle fuel</a:t>
            </a:r>
          </a:p>
          <a:p>
            <a:r>
              <a:rPr lang="en-US" dirty="0"/>
              <a:t>Layered fuel in mm-sized particles</a:t>
            </a:r>
          </a:p>
          <a:p>
            <a:r>
              <a:rPr lang="en-US" dirty="0"/>
              <a:t>Layers:</a:t>
            </a:r>
          </a:p>
          <a:p>
            <a:pPr lvl="1"/>
            <a:r>
              <a:rPr lang="en-US" dirty="0"/>
              <a:t>Fuel Kernel</a:t>
            </a:r>
          </a:p>
          <a:p>
            <a:pPr lvl="1"/>
            <a:r>
              <a:rPr lang="en-US" dirty="0"/>
              <a:t>Buffer</a:t>
            </a:r>
          </a:p>
          <a:p>
            <a:pPr lvl="1"/>
            <a:r>
              <a:rPr lang="en-US" dirty="0"/>
              <a:t>Inner </a:t>
            </a:r>
            <a:r>
              <a:rPr lang="en-US" dirty="0" err="1"/>
              <a:t>Pyrolitic</a:t>
            </a:r>
            <a:r>
              <a:rPr lang="en-US" dirty="0"/>
              <a:t> Carbon (</a:t>
            </a:r>
            <a:r>
              <a:rPr lang="en-US" dirty="0" err="1"/>
              <a:t>IPyC</a:t>
            </a:r>
            <a:r>
              <a:rPr lang="en-US" dirty="0"/>
              <a:t>)</a:t>
            </a:r>
          </a:p>
          <a:p>
            <a:pPr lvl="1"/>
            <a:r>
              <a:rPr lang="en-US" dirty="0" err="1"/>
              <a:t>SiC</a:t>
            </a:r>
            <a:endParaRPr lang="en-US" dirty="0"/>
          </a:p>
          <a:p>
            <a:pPr lvl="1"/>
            <a:r>
              <a:rPr lang="en-US" dirty="0"/>
              <a:t>Outer </a:t>
            </a:r>
            <a:r>
              <a:rPr lang="en-US" dirty="0" err="1"/>
              <a:t>Pyrolitic</a:t>
            </a:r>
            <a:r>
              <a:rPr lang="en-US" dirty="0"/>
              <a:t> Carbon (</a:t>
            </a:r>
            <a:r>
              <a:rPr lang="en-US" dirty="0" err="1"/>
              <a:t>OPyC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F7BC071-3862-224D-8637-D2127F71609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69532" y="2279785"/>
            <a:ext cx="3021789" cy="3021789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4DF3217-E11F-384F-9F68-AECA7757652B}"/>
              </a:ext>
            </a:extLst>
          </p:cNvPr>
          <p:cNvCxnSpPr>
            <a:cxnSpLocks/>
          </p:cNvCxnSpPr>
          <p:nvPr/>
        </p:nvCxnSpPr>
        <p:spPr>
          <a:xfrm flipV="1">
            <a:off x="3868615" y="3790680"/>
            <a:ext cx="5160898" cy="25447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E250748-AAD2-5248-8201-A778213D44A2}"/>
              </a:ext>
            </a:extLst>
          </p:cNvPr>
          <p:cNvCxnSpPr>
            <a:cxnSpLocks/>
          </p:cNvCxnSpPr>
          <p:nvPr/>
        </p:nvCxnSpPr>
        <p:spPr>
          <a:xfrm flipV="1">
            <a:off x="2637692" y="4298350"/>
            <a:ext cx="6002715" cy="21190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582F66C-7292-5A45-88A2-975B337A587C}"/>
              </a:ext>
            </a:extLst>
          </p:cNvPr>
          <p:cNvCxnSpPr>
            <a:cxnSpLocks/>
          </p:cNvCxnSpPr>
          <p:nvPr/>
        </p:nvCxnSpPr>
        <p:spPr>
          <a:xfrm flipV="1">
            <a:off x="5623077" y="4603150"/>
            <a:ext cx="3406436" cy="39088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3C48AF4-17D8-3E45-ABD3-0DA0AA4A453D}"/>
              </a:ext>
            </a:extLst>
          </p:cNvPr>
          <p:cNvCxnSpPr>
            <a:cxnSpLocks/>
          </p:cNvCxnSpPr>
          <p:nvPr/>
        </p:nvCxnSpPr>
        <p:spPr>
          <a:xfrm flipV="1">
            <a:off x="5650883" y="4806022"/>
            <a:ext cx="3529543" cy="60491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FC25B69-E10A-6E4E-9A01-EFDA053ABABD}"/>
              </a:ext>
            </a:extLst>
          </p:cNvPr>
          <p:cNvCxnSpPr>
            <a:cxnSpLocks/>
          </p:cNvCxnSpPr>
          <p:nvPr/>
        </p:nvCxnSpPr>
        <p:spPr>
          <a:xfrm flipV="1">
            <a:off x="5650883" y="4831405"/>
            <a:ext cx="4040111" cy="103592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138716-87D8-8748-AC97-61E6EEA3D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5370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BF99F-02B1-F34D-9604-A2992A0013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UC/UCO TRISO Fuels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418F79-A83A-B947-A1A3-EE51B75B64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248400" cy="3965670"/>
          </a:xfrm>
        </p:spPr>
        <p:txBody>
          <a:bodyPr/>
          <a:lstStyle/>
          <a:p>
            <a:r>
              <a:rPr lang="en-US" dirty="0"/>
              <a:t>Can appear as UC, U</a:t>
            </a:r>
            <a:r>
              <a:rPr lang="en-US" baseline="-25000" dirty="0"/>
              <a:t>2</a:t>
            </a:r>
            <a:r>
              <a:rPr lang="en-US" dirty="0"/>
              <a:t>C</a:t>
            </a:r>
            <a:r>
              <a:rPr lang="en-US" baseline="-25000" dirty="0"/>
              <a:t>3</a:t>
            </a:r>
            <a:r>
              <a:rPr lang="en-US" dirty="0"/>
              <a:t>, or UC</a:t>
            </a:r>
            <a:r>
              <a:rPr lang="en-US" baseline="-25000" dirty="0"/>
              <a:t>2</a:t>
            </a:r>
          </a:p>
          <a:p>
            <a:r>
              <a:rPr lang="en-US" dirty="0"/>
              <a:t>Advantages</a:t>
            </a:r>
          </a:p>
          <a:p>
            <a:pPr lvl="1"/>
            <a:r>
              <a:rPr lang="en-US" dirty="0"/>
              <a:t>High thermal conductivity</a:t>
            </a:r>
          </a:p>
          <a:p>
            <a:pPr lvl="1"/>
            <a:r>
              <a:rPr lang="en-US" dirty="0"/>
              <a:t>High fuel density</a:t>
            </a:r>
          </a:p>
          <a:p>
            <a:pPr lvl="1"/>
            <a:r>
              <a:rPr lang="en-US" dirty="0"/>
              <a:t>Thermally stable</a:t>
            </a:r>
          </a:p>
          <a:p>
            <a:pPr lvl="1"/>
            <a:r>
              <a:rPr lang="en-US" dirty="0"/>
              <a:t>High melting temperature</a:t>
            </a:r>
          </a:p>
          <a:p>
            <a:r>
              <a:rPr lang="en-US" dirty="0"/>
              <a:t>Disadvantages</a:t>
            </a:r>
          </a:p>
          <a:p>
            <a:pPr lvl="1"/>
            <a:r>
              <a:rPr lang="en-US" dirty="0"/>
              <a:t>Rapidly corrodes in water</a:t>
            </a:r>
          </a:p>
          <a:p>
            <a:pPr lvl="1"/>
            <a:r>
              <a:rPr lang="en-US" dirty="0"/>
              <a:t>Reacts with some cladding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CB952D-C77C-904A-92BE-0A574949AAD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27651" y="1968501"/>
            <a:ext cx="3841884" cy="4672263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29EF8A-23DD-5947-8DB6-0B07281EB6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6323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989D4-557F-1342-A71B-55ACCA149F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UC/UCO TRISO Fuels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FD847F-1870-3A46-B2C3-251A41AA38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697415" cy="3965670"/>
          </a:xfrm>
        </p:spPr>
        <p:txBody>
          <a:bodyPr>
            <a:normAutofit fontScale="92500"/>
          </a:bodyPr>
          <a:lstStyle/>
          <a:p>
            <a:r>
              <a:rPr lang="en-US" dirty="0"/>
              <a:t>High temperature gas reactors (HTGR) or molten salt reactors (MSRs)</a:t>
            </a:r>
          </a:p>
          <a:p>
            <a:r>
              <a:rPr lang="en-US" dirty="0"/>
              <a:t>Pebble bed and prismatic types</a:t>
            </a:r>
          </a:p>
          <a:p>
            <a:r>
              <a:rPr lang="en-US" dirty="0"/>
              <a:t>Particles are agglomerated with graphite into a larger pebble, or into a cylindrical block</a:t>
            </a:r>
          </a:p>
          <a:p>
            <a:r>
              <a:rPr lang="en-US" dirty="0"/>
              <a:t>Current designs utilize UCO, which is a heterogeneous mixture of UO2 and UC fuel</a:t>
            </a:r>
          </a:p>
          <a:p>
            <a:r>
              <a:rPr lang="en-US" dirty="0"/>
              <a:t>Helium cooled gas or molten salt cooled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924596-973C-8E4E-8717-E1FAFD4AC4F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7518" y="2160495"/>
            <a:ext cx="3399107" cy="263619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763FE27-3753-F243-A03A-DBD00F5BA08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78156" y="5044281"/>
            <a:ext cx="2843784" cy="173736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BB2FD4-05E0-C64A-AD69-42A70B6860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9980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EEEB45-5CF2-244D-AEAD-3F50A5A87B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UC/UCO TRISO Fuels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4A46FA-D87C-6A4E-9305-7ED7C19ADC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838092" cy="3965670"/>
          </a:xfrm>
        </p:spPr>
        <p:txBody>
          <a:bodyPr/>
          <a:lstStyle/>
          <a:p>
            <a:r>
              <a:rPr lang="en-US" dirty="0"/>
              <a:t>Each individual pebble acts as its own containment, and allows fuels to go to much higher burnups and higher temperatures than UO2</a:t>
            </a:r>
          </a:p>
          <a:p>
            <a:r>
              <a:rPr lang="en-US" dirty="0"/>
              <a:t>Highly reliant on accurate fabrication processes that create high integrity, uniform layers and spherical particles</a:t>
            </a:r>
          </a:p>
          <a:p>
            <a:r>
              <a:rPr lang="en-US" dirty="0"/>
              <a:t>Integrity of the </a:t>
            </a:r>
            <a:r>
              <a:rPr lang="en-US" dirty="0" err="1"/>
              <a:t>SiC</a:t>
            </a:r>
            <a:r>
              <a:rPr lang="en-US" dirty="0"/>
              <a:t> is key for fission product retention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0C27B3-B354-6042-9265-FBD4B06C0E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4478" y="1303527"/>
            <a:ext cx="2552700" cy="2616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B03BA6B-C919-9640-87F8-0EB77F644C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4478" y="4025871"/>
            <a:ext cx="2552700" cy="25527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6A825D-4CA3-F946-AE2C-0084F322DA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7512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372DA1-2B4B-EB4A-A37F-0FAB3B1F7F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CANDU Reactors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AA250A-5C62-2C40-B928-8E55DE2D7C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C43D9B-AF7A-DD43-AE1A-2EE43BFE9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651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E8E53F-6EB2-8A4A-B245-44455CA97D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 – Lead Cooled Reactors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0D8062-8983-D04C-9537-A68D62D91D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4759569" cy="396567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Can appear as UN, U</a:t>
            </a:r>
            <a:r>
              <a:rPr lang="en-US" baseline="-25000" dirty="0"/>
              <a:t>2</a:t>
            </a:r>
            <a:r>
              <a:rPr lang="en-US" dirty="0"/>
              <a:t>N</a:t>
            </a:r>
            <a:r>
              <a:rPr lang="en-US" baseline="-25000" dirty="0"/>
              <a:t>3</a:t>
            </a:r>
            <a:r>
              <a:rPr lang="en-US" dirty="0"/>
              <a:t>, or UN</a:t>
            </a:r>
            <a:r>
              <a:rPr lang="en-US" baseline="-25000" dirty="0"/>
              <a:t>2</a:t>
            </a:r>
          </a:p>
          <a:p>
            <a:r>
              <a:rPr lang="en-US" dirty="0"/>
              <a:t>Advantages</a:t>
            </a:r>
          </a:p>
          <a:p>
            <a:pPr lvl="1"/>
            <a:r>
              <a:rPr lang="en-US" dirty="0"/>
              <a:t>High thermal conductivity</a:t>
            </a:r>
          </a:p>
          <a:p>
            <a:pPr lvl="1"/>
            <a:r>
              <a:rPr lang="en-US" dirty="0"/>
              <a:t>High fuel density</a:t>
            </a:r>
          </a:p>
          <a:p>
            <a:pPr lvl="1"/>
            <a:r>
              <a:rPr lang="en-US" dirty="0"/>
              <a:t>Thermally stable</a:t>
            </a:r>
          </a:p>
          <a:p>
            <a:pPr lvl="1"/>
            <a:r>
              <a:rPr lang="en-US" dirty="0"/>
              <a:t>High melting temperature</a:t>
            </a:r>
          </a:p>
          <a:p>
            <a:r>
              <a:rPr lang="en-US" dirty="0"/>
              <a:t>Disadvantages</a:t>
            </a:r>
          </a:p>
          <a:p>
            <a:pPr lvl="1"/>
            <a:r>
              <a:rPr lang="en-US" dirty="0"/>
              <a:t>Corrodes in water</a:t>
            </a:r>
          </a:p>
          <a:p>
            <a:pPr lvl="1"/>
            <a:r>
              <a:rPr lang="en-US" dirty="0"/>
              <a:t>Reacts with some cladding</a:t>
            </a:r>
          </a:p>
          <a:p>
            <a:pPr lvl="1"/>
            <a:r>
              <a:rPr lang="en-US" dirty="0"/>
              <a:t>Difficult to manufacture</a:t>
            </a:r>
          </a:p>
          <a:p>
            <a:pPr lvl="1"/>
            <a:r>
              <a:rPr lang="en-US" dirty="0"/>
              <a:t>Requires N-enrichment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F16D6A-B81F-724B-8B0C-2A7656DE66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3329" y="2160495"/>
            <a:ext cx="3633154" cy="306799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FBA954D-90D2-584D-8937-1DAFCF988F8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7173" y="2160495"/>
            <a:ext cx="2676156" cy="3504797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CCE243-6009-094D-A763-A67284D527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1615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3D2F7B-B1E2-3C44-B263-D861C9966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Stable Salt Reactor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CC3AEC-FB3A-B04F-8C41-82F47F10DD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434667" cy="396567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Utilizes fuel that is dissolved in molten salts</a:t>
            </a:r>
          </a:p>
          <a:p>
            <a:pPr lvl="1"/>
            <a:r>
              <a:rPr lang="en-US" dirty="0" err="1"/>
              <a:t>NaCl</a:t>
            </a:r>
            <a:r>
              <a:rPr lang="en-US" dirty="0"/>
              <a:t>-(U/Pu)Cl3</a:t>
            </a:r>
          </a:p>
          <a:p>
            <a:pPr lvl="1"/>
            <a:r>
              <a:rPr lang="en-US" dirty="0"/>
              <a:t>Liquid fuel is contained in rods/assemblies</a:t>
            </a:r>
          </a:p>
          <a:p>
            <a:pPr lvl="1"/>
            <a:r>
              <a:rPr lang="en-US" dirty="0"/>
              <a:t>Molten salt coolant (</a:t>
            </a:r>
            <a:r>
              <a:rPr lang="en-US" dirty="0" err="1"/>
              <a:t>NaF-ZrF</a:t>
            </a:r>
            <a:r>
              <a:rPr lang="en-US" dirty="0"/>
              <a:t>, </a:t>
            </a:r>
            <a:r>
              <a:rPr lang="en-US" dirty="0" err="1"/>
              <a:t>FLiBe</a:t>
            </a:r>
            <a:r>
              <a:rPr lang="en-US" dirty="0"/>
              <a:t>, FLiNaK, etc.)</a:t>
            </a:r>
          </a:p>
          <a:p>
            <a:r>
              <a:rPr lang="en-US" dirty="0"/>
              <a:t>Can mix other actinides into the fuel in order to burn waste</a:t>
            </a:r>
          </a:p>
          <a:p>
            <a:r>
              <a:rPr lang="en-US" dirty="0"/>
              <a:t>Designed to be inherently safe</a:t>
            </a:r>
          </a:p>
          <a:p>
            <a:r>
              <a:rPr lang="en-US" dirty="0"/>
              <a:t>Molten salt corrosion is a big problem, as well as the lack of information on thermophysical properties of complex salt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F7120D-61F0-FB48-A394-404D06806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0DB099-4A8D-0141-9683-825466B020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7666" y="2160495"/>
            <a:ext cx="3808431" cy="3427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5775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0D81B-6730-A942-AB34-4412FED51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Unique Fuel Designs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5FE8B2-A608-F245-8073-707F1FA048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825125"/>
            <a:ext cx="6276621" cy="3190438"/>
          </a:xfrm>
        </p:spPr>
        <p:txBody>
          <a:bodyPr/>
          <a:lstStyle/>
          <a:p>
            <a:r>
              <a:rPr lang="en-US" sz="2000" dirty="0"/>
              <a:t>Lightbridge</a:t>
            </a:r>
          </a:p>
          <a:p>
            <a:pPr lvl="1"/>
            <a:r>
              <a:rPr lang="en-US" sz="2000" dirty="0"/>
              <a:t>High </a:t>
            </a:r>
            <a:r>
              <a:rPr lang="en-US" sz="2000" dirty="0" err="1"/>
              <a:t>Zr</a:t>
            </a:r>
            <a:r>
              <a:rPr lang="en-US" sz="2000" dirty="0"/>
              <a:t> content UZr alloy</a:t>
            </a:r>
          </a:p>
          <a:p>
            <a:pPr lvl="1"/>
            <a:r>
              <a:rPr lang="en-US" sz="2000" dirty="0"/>
              <a:t>Cruciform geometry fuel rods, combined into fuel elements</a:t>
            </a:r>
          </a:p>
          <a:p>
            <a:pPr lvl="1"/>
            <a:endParaRPr lang="en-US" sz="2000" dirty="0"/>
          </a:p>
          <a:p>
            <a:r>
              <a:rPr lang="en-US" sz="2000" dirty="0"/>
              <a:t>Kairos</a:t>
            </a:r>
          </a:p>
          <a:p>
            <a:pPr lvl="1"/>
            <a:r>
              <a:rPr lang="en-US" sz="2000" dirty="0"/>
              <a:t>TRISO particle compacts with low density core</a:t>
            </a:r>
          </a:p>
          <a:p>
            <a:pPr lvl="1"/>
            <a:r>
              <a:rPr lang="en-US" sz="2000" dirty="0"/>
              <a:t>Float in molten salt coolant for online refueling</a:t>
            </a:r>
          </a:p>
          <a:p>
            <a:endParaRPr lang="en-US" sz="2000" dirty="0"/>
          </a:p>
          <a:p>
            <a:r>
              <a:rPr lang="en-US" sz="2000" dirty="0"/>
              <a:t>NASA/LANL</a:t>
            </a:r>
          </a:p>
          <a:p>
            <a:pPr lvl="1"/>
            <a:r>
              <a:rPr lang="en-US" sz="2000" dirty="0"/>
              <a:t>UMo fuel for space reactors: KRUSTY</a:t>
            </a:r>
          </a:p>
          <a:p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4D286F-B785-3A4A-A2EB-AFAD6217C9B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04274" y="3365576"/>
            <a:ext cx="2992141" cy="164998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6CE2F31-8696-404E-9B2D-0B8F7360FFB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75947" y="1568669"/>
            <a:ext cx="3458186" cy="174062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4FF073-AA47-E34D-A62B-EBA3CC8CFA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40C3B00-7743-784D-ACE5-9D49A70572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4274" y="5071850"/>
            <a:ext cx="2528515" cy="1720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0206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CD99C4-EC83-2E47-B09F-FBF41B26B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Last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BF5F0A-9BD8-6A46-B5E2-3176733C3D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Basics of what fuel performance means</a:t>
            </a:r>
          </a:p>
          <a:p>
            <a:pPr lvl="1"/>
            <a:r>
              <a:rPr lang="en-US" dirty="0"/>
              <a:t>Transfer of heat to the coolant</a:t>
            </a:r>
          </a:p>
          <a:p>
            <a:pPr lvl="1"/>
            <a:r>
              <a:rPr lang="en-US" dirty="0"/>
              <a:t>Operation without outages</a:t>
            </a:r>
          </a:p>
          <a:p>
            <a:pPr lvl="1"/>
            <a:r>
              <a:rPr lang="en-US" dirty="0"/>
              <a:t>Performance during off-normal scenarios</a:t>
            </a:r>
          </a:p>
          <a:p>
            <a:r>
              <a:rPr lang="en-US" dirty="0"/>
              <a:t>Intro to Nuclear Fuels</a:t>
            </a:r>
          </a:p>
          <a:p>
            <a:pPr lvl="1"/>
            <a:r>
              <a:rPr lang="en-US" dirty="0"/>
              <a:t>Considerations for fuels</a:t>
            </a:r>
          </a:p>
          <a:p>
            <a:pPr lvl="1"/>
            <a:r>
              <a:rPr lang="en-US" dirty="0"/>
              <a:t>Why not pure U?</a:t>
            </a:r>
          </a:p>
          <a:p>
            <a:pPr lvl="1"/>
            <a:r>
              <a:rPr lang="en-US" dirty="0"/>
              <a:t>Basics of UO2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8F6A18-57BB-8A42-BA22-3E3B2C2B97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0950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2D1C09-3D7D-0E4C-A886-D499711D5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Fuel Summary Table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BF0CF3C-DF8D-1D4A-B6B8-2516535A41B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573936" y="2495019"/>
          <a:ext cx="8609264" cy="31254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867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044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044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044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044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0449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5151">
                <a:tc>
                  <a:txBody>
                    <a:bodyPr/>
                    <a:lstStyle/>
                    <a:p>
                      <a:pPr algn="ctr"/>
                      <a:r>
                        <a:rPr lang="en-US" sz="1400" i="1" dirty="0"/>
                        <a:t>Property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i="1" dirty="0"/>
                        <a:t>UZr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i="1" dirty="0"/>
                        <a:t>UO</a:t>
                      </a:r>
                      <a:r>
                        <a:rPr lang="en-US" sz="1400" i="1" baseline="-25000" dirty="0"/>
                        <a:t>2</a:t>
                      </a:r>
                      <a:endParaRPr lang="en-US" sz="1400" i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i="1" dirty="0"/>
                        <a:t>UC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i="1" dirty="0"/>
                        <a:t>UN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i="1" dirty="0"/>
                        <a:t>U</a:t>
                      </a:r>
                      <a:r>
                        <a:rPr lang="en-US" sz="1400" i="1" baseline="-25000" dirty="0"/>
                        <a:t>3</a:t>
                      </a:r>
                      <a:r>
                        <a:rPr lang="en-US" sz="1400" i="1" dirty="0"/>
                        <a:t>Si</a:t>
                      </a:r>
                      <a:r>
                        <a:rPr lang="en-US" sz="1400" i="1" baseline="-25000" dirty="0"/>
                        <a:t>2</a:t>
                      </a:r>
                      <a:endParaRPr lang="en-US" sz="1400" i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515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Corrosion resistance in water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Very poor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8000"/>
                          </a:solidFill>
                        </a:rPr>
                        <a:t>Excellent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Very poor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Poor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Poor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515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Compatibility</a:t>
                      </a:r>
                      <a:r>
                        <a:rPr lang="en-US" sz="1400" baseline="0" dirty="0"/>
                        <a:t> with clad materials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Reacts with normal</a:t>
                      </a:r>
                      <a:r>
                        <a:rPr lang="en-US" sz="1400" baseline="0" dirty="0">
                          <a:solidFill>
                            <a:srgbClr val="FF0000"/>
                          </a:solidFill>
                        </a:rPr>
                        <a:t> clad</a:t>
                      </a:r>
                      <a:endParaRPr 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8000"/>
                          </a:solidFill>
                        </a:rPr>
                        <a:t>Excellent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Variable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Variable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Variable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515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Thermal stability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Phase change at 665 and 770 °C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8000"/>
                          </a:solidFill>
                        </a:rPr>
                        <a:t>Good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8000"/>
                          </a:solidFill>
                        </a:rPr>
                        <a:t>Good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8000"/>
                          </a:solidFill>
                        </a:rPr>
                        <a:t>Good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8000"/>
                          </a:solidFill>
                        </a:rPr>
                        <a:t>Good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515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Uranium (metal) density (g/cm</a:t>
                      </a:r>
                      <a:r>
                        <a:rPr lang="en-US" sz="1400" baseline="30000" dirty="0"/>
                        <a:t>3</a:t>
                      </a:r>
                      <a:r>
                        <a:rPr lang="en-US" sz="1400" baseline="0" dirty="0"/>
                        <a:t>)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8000"/>
                          </a:solidFill>
                        </a:rPr>
                        <a:t>19.04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9.65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8000"/>
                          </a:solidFill>
                        </a:rPr>
                        <a:t>12.97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8000"/>
                          </a:solidFill>
                        </a:rPr>
                        <a:t>13.52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11.31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515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Melting point (°C)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1132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8000"/>
                          </a:solidFill>
                        </a:rPr>
                        <a:t>2865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8000"/>
                          </a:solidFill>
                        </a:rPr>
                        <a:t>2850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8000"/>
                          </a:solidFill>
                        </a:rPr>
                        <a:t>2860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1665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515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Thermal conductivity (W/m-K)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8000"/>
                          </a:solidFill>
                        </a:rPr>
                        <a:t>38 at 430 °C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3 at 1000°C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8000"/>
                          </a:solidFill>
                        </a:rPr>
                        <a:t>25 at 500°C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8000"/>
                          </a:solidFill>
                        </a:rPr>
                        <a:t>20 at 750°C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8000"/>
                          </a:solidFill>
                        </a:rPr>
                        <a:t>23</a:t>
                      </a:r>
                      <a:r>
                        <a:rPr lang="en-US" sz="1400" baseline="0" dirty="0">
                          <a:solidFill>
                            <a:srgbClr val="008000"/>
                          </a:solidFill>
                        </a:rPr>
                        <a:t> at 773°C</a:t>
                      </a:r>
                      <a:endParaRPr lang="en-US" sz="1400" dirty="0">
                        <a:solidFill>
                          <a:srgbClr val="008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F198D9C-3987-9E4D-A1E0-C24E516BA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0710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50C73-E050-D84C-9038-0BA95F49B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Fuel Types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6E35AE-102C-6D4A-9A2A-9B6F0A0031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931877" cy="3965670"/>
          </a:xfrm>
        </p:spPr>
        <p:txBody>
          <a:bodyPr/>
          <a:lstStyle/>
          <a:p>
            <a:r>
              <a:rPr lang="en-US" dirty="0"/>
              <a:t>There exist a number of nuclear fuels in different stages of utilization and development</a:t>
            </a:r>
          </a:p>
          <a:p>
            <a:r>
              <a:rPr lang="en-US" dirty="0"/>
              <a:t>Each reactor design or application has individual needs, and no one fuel is one size fits all</a:t>
            </a:r>
          </a:p>
          <a:p>
            <a:r>
              <a:rPr lang="en-US" dirty="0"/>
              <a:t>Need to balance safety, performance (normal, off-normal, extended), manufacturability, processing, waste, etc. 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803A0D-B5E6-3B42-B4ED-5B8EBAB1BD2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23868" y="1968501"/>
            <a:ext cx="3619166" cy="236150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AE87E01-5817-7541-9907-F1AB09741BB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23868" y="4441174"/>
            <a:ext cx="3611358" cy="2029963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EDD742-CC52-7B41-84B3-CA63F090C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645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07585-C4F2-B441-8C34-21A586796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Questions/Comments/Summary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0BCEA8-5D90-7946-B0F2-CF4CB25D48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Uranium is combined with O, C, N, transition metals for a variety of fuel types</a:t>
            </a:r>
          </a:p>
          <a:p>
            <a:r>
              <a:rPr lang="en-US" dirty="0"/>
              <a:t>UO2: ceramic, commercial reactor fuel, light water reactors</a:t>
            </a:r>
          </a:p>
          <a:p>
            <a:r>
              <a:rPr lang="en-US" dirty="0"/>
              <a:t>ATF: U3Si2 and Cr-doped UO2</a:t>
            </a:r>
          </a:p>
          <a:p>
            <a:r>
              <a:rPr lang="en-US" dirty="0"/>
              <a:t>UZr: fast reactor fuel</a:t>
            </a:r>
          </a:p>
          <a:p>
            <a:r>
              <a:rPr lang="en-US" dirty="0"/>
              <a:t>UMo: research reactor fuel</a:t>
            </a:r>
          </a:p>
          <a:p>
            <a:r>
              <a:rPr lang="en-US" dirty="0"/>
              <a:t>UC/UCO: high temperature gas reactors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B95E73-A313-DD42-A4BA-A121ECCB2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2141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29CC1-34E4-A34F-8621-801D8886CE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084" y="1234721"/>
            <a:ext cx="10363200" cy="1362075"/>
          </a:xfrm>
        </p:spPr>
        <p:txBody>
          <a:bodyPr/>
          <a:lstStyle/>
          <a:p>
            <a:r>
              <a:rPr lang="en-US" dirty="0"/>
              <a:t>Fuel types continued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FF06B0-02C9-F34D-82A4-D2D5BBAF6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DA6BD0F-ABBC-C14D-BC96-77BE126A748B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9172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B1B0D-4FC0-2246-9A96-9667E7F1C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Mixed Oxides (MOX)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F5242F-2E0F-304D-A84A-EAEAEB886F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257925" cy="396567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Can be combined with PuO2 for a mixed oxide (MOX) fuel for use in fast reactors</a:t>
            </a:r>
          </a:p>
          <a:p>
            <a:r>
              <a:rPr lang="en-US" dirty="0"/>
              <a:t>Allows to burn excess weapons grade plutonium</a:t>
            </a:r>
          </a:p>
          <a:p>
            <a:r>
              <a:rPr lang="en-US" dirty="0"/>
              <a:t>About 30 reactors in Europe currently utilize a partial MOX core</a:t>
            </a:r>
          </a:p>
          <a:p>
            <a:r>
              <a:rPr lang="en-US" dirty="0"/>
              <a:t>Similar behavior to UO2, but different neutronics, fission gas release, thermal conductivity, etc.</a:t>
            </a:r>
          </a:p>
          <a:p>
            <a:r>
              <a:rPr lang="en-US" dirty="0"/>
              <a:t>Less common is inclusion of minor actinides in MOX to burn waste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31F1C8-3225-5544-8E83-6CC36F46192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52314" y="2623891"/>
            <a:ext cx="3615371" cy="3608786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CDDC68-2F19-1847-A888-577AE956DF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588E44A-44B7-084F-B325-1ED20F9659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8526" y="2092175"/>
            <a:ext cx="1947886" cy="1824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1083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67F4A-AF1A-E043-BC1B-FDC0187D3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Accident Tolerant Fuel/Advanced Technology Fuel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8AA233-3512-8F40-88F2-D86740FD7D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581775" cy="3965670"/>
          </a:xfrm>
        </p:spPr>
        <p:txBody>
          <a:bodyPr>
            <a:normAutofit fontScale="92500"/>
          </a:bodyPr>
          <a:lstStyle/>
          <a:p>
            <a:r>
              <a:rPr lang="en-US" dirty="0"/>
              <a:t>Kept the acronym, changed the concept</a:t>
            </a:r>
          </a:p>
          <a:p>
            <a:r>
              <a:rPr lang="en-US" dirty="0" err="1"/>
              <a:t>USi</a:t>
            </a:r>
            <a:r>
              <a:rPr lang="en-US" dirty="0"/>
              <a:t> fuels (U3Si2)</a:t>
            </a:r>
          </a:p>
          <a:p>
            <a:pPr lvl="1"/>
            <a:r>
              <a:rPr lang="en-US" dirty="0"/>
              <a:t>A metal-</a:t>
            </a:r>
            <a:r>
              <a:rPr lang="en-US" dirty="0" err="1"/>
              <a:t>ish</a:t>
            </a:r>
            <a:r>
              <a:rPr lang="en-US" dirty="0"/>
              <a:t> compound, with higher thermal conductivity, higher uranium density</a:t>
            </a:r>
          </a:p>
          <a:p>
            <a:pPr lvl="1"/>
            <a:r>
              <a:rPr lang="en-US" dirty="0"/>
              <a:t>Complex crystal structure (10 atoms unit cell) with effectively two sub-lattices</a:t>
            </a:r>
          </a:p>
          <a:p>
            <a:pPr lvl="1"/>
            <a:r>
              <a:rPr lang="en-US" dirty="0" err="1"/>
              <a:t>Amorphizes</a:t>
            </a:r>
            <a:r>
              <a:rPr lang="en-US" dirty="0"/>
              <a:t> at low temperatures</a:t>
            </a:r>
          </a:p>
          <a:p>
            <a:pPr lvl="1"/>
            <a:r>
              <a:rPr lang="en-US" dirty="0"/>
              <a:t>Poor oxidation resistance</a:t>
            </a:r>
          </a:p>
          <a:p>
            <a:pPr lvl="1"/>
            <a:r>
              <a:rPr lang="en-US" dirty="0"/>
              <a:t>Will require improved cladding, liners/coatings or fuel dopants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96678D-78B0-4C47-B351-F91DE94A361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0"/>
          <a:stretch/>
        </p:blipFill>
        <p:spPr>
          <a:xfrm>
            <a:off x="6794339" y="4571184"/>
            <a:ext cx="4788061" cy="20685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4215A07-70F6-D14D-8E2C-4C8BF9452EA1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56922" y="1794881"/>
            <a:ext cx="2074777" cy="261590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131B4A-F2E5-2943-9710-0E64398E0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2158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67F4A-AF1A-E043-BC1B-FDC0187D3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Accident Tolerant Fuel/Advanced Technology Fuel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8AA233-3512-8F40-88F2-D86740FD7D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581775" cy="396567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Cr-doped UO2</a:t>
            </a:r>
          </a:p>
          <a:p>
            <a:pPr lvl="1"/>
            <a:r>
              <a:rPr lang="en-US" dirty="0"/>
              <a:t>Larger grain size, theoretically reduced fission gas release</a:t>
            </a:r>
          </a:p>
          <a:p>
            <a:pPr lvl="1"/>
            <a:r>
              <a:rPr lang="en-US" dirty="0"/>
              <a:t>Cr changes the O potential present within the fuel, changing defect concentrations and mobilities</a:t>
            </a:r>
          </a:p>
          <a:p>
            <a:r>
              <a:rPr lang="en-US" dirty="0"/>
              <a:t>Coatings or alternate claddings – </a:t>
            </a:r>
            <a:r>
              <a:rPr lang="en-US" dirty="0" err="1"/>
              <a:t>FeCrAl</a:t>
            </a:r>
            <a:r>
              <a:rPr lang="en-US" dirty="0"/>
              <a:t> or </a:t>
            </a:r>
            <a:r>
              <a:rPr lang="en-US" dirty="0" err="1"/>
              <a:t>SiC</a:t>
            </a:r>
            <a:endParaRPr lang="en-US" dirty="0"/>
          </a:p>
          <a:p>
            <a:pPr lvl="1"/>
            <a:r>
              <a:rPr lang="en-US" dirty="0"/>
              <a:t>Improved radiation resistance, corrosion resistance, etc.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6B2849-B904-BD41-BAF4-C9CD1AC8ED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9299" y="4062287"/>
            <a:ext cx="3346616" cy="26444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E05F25F-7A3F-774A-BCF4-BFAC664C8F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8407567" y="1746722"/>
            <a:ext cx="1810080" cy="2537344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53F7CD-5C13-4C49-9F96-3A7ECD6EB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8364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B2514B4-1FBF-8743-A23B-8CF0D4BB989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24625" y="3233163"/>
            <a:ext cx="2174317" cy="23130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348D509-03D6-0846-A336-5E0070D1F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Uranium-Zirconium (UZr)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F046E4-CC4C-4342-B640-6324DE8AA4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915025" cy="3965670"/>
          </a:xfrm>
        </p:spPr>
        <p:txBody>
          <a:bodyPr/>
          <a:lstStyle/>
          <a:p>
            <a:r>
              <a:rPr lang="en-US" dirty="0"/>
              <a:t>Utilized in sodium cooled fast reactors (SFRs)</a:t>
            </a:r>
          </a:p>
          <a:p>
            <a:pPr lvl="1"/>
            <a:r>
              <a:rPr lang="en-US" dirty="0"/>
              <a:t>EBR I, EBR II</a:t>
            </a:r>
          </a:p>
          <a:p>
            <a:r>
              <a:rPr lang="en-US" dirty="0"/>
              <a:t>Varied crystal structure and compositional environment</a:t>
            </a:r>
          </a:p>
          <a:p>
            <a:r>
              <a:rPr lang="en-US" dirty="0"/>
              <a:t>Easily alloyed with Pu, minor actinides (MA)</a:t>
            </a:r>
          </a:p>
          <a:p>
            <a:r>
              <a:rPr lang="en-US" dirty="0"/>
              <a:t>Can function as a breeder/burner fuel</a:t>
            </a:r>
          </a:p>
          <a:p>
            <a:r>
              <a:rPr lang="en-US" dirty="0"/>
              <a:t>Sodium coolant</a:t>
            </a:r>
          </a:p>
          <a:p>
            <a:r>
              <a:rPr lang="en-US" dirty="0"/>
              <a:t>Fe-based cladding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8B2B0A-BDAE-BD42-AD4E-AF72EAF23F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4395" y="2991331"/>
            <a:ext cx="3580060" cy="2554861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5BD52D-BF81-B74B-8709-0019DD34F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6965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9C852-C49D-0E41-A3E4-C0C67F2D24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Uranium-Zirconium (UZr)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3B49CF-DCA8-654A-B57E-41B44FDA1D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657850" cy="3965670"/>
          </a:xfrm>
        </p:spPr>
        <p:txBody>
          <a:bodyPr/>
          <a:lstStyle/>
          <a:p>
            <a:r>
              <a:rPr lang="en-US" dirty="0"/>
              <a:t>Alloy metallic U with </a:t>
            </a:r>
            <a:r>
              <a:rPr lang="en-US" dirty="0" err="1"/>
              <a:t>Zr</a:t>
            </a:r>
            <a:r>
              <a:rPr lang="en-US" dirty="0"/>
              <a:t> to increase the melting point and to stabilize the high temperature body-centered cubic phase</a:t>
            </a:r>
          </a:p>
          <a:p>
            <a:r>
              <a:rPr lang="en-US" dirty="0"/>
              <a:t>Interesting phenomena</a:t>
            </a:r>
          </a:p>
          <a:p>
            <a:pPr lvl="1"/>
            <a:r>
              <a:rPr lang="en-US" dirty="0"/>
              <a:t>30-50% swelling</a:t>
            </a:r>
          </a:p>
          <a:p>
            <a:pPr lvl="1"/>
            <a:r>
              <a:rPr lang="en-US" dirty="0"/>
              <a:t>Constituent redistribution</a:t>
            </a:r>
          </a:p>
          <a:p>
            <a:pPr lvl="1"/>
            <a:r>
              <a:rPr lang="en-US" dirty="0"/>
              <a:t>Alpha tearing</a:t>
            </a:r>
          </a:p>
          <a:p>
            <a:pPr lvl="1"/>
            <a:r>
              <a:rPr lang="en-US" dirty="0"/>
              <a:t>FCCI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D48FFA-65BB-AC44-8AC8-2BB2F5FD9B2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26905" y="3799128"/>
            <a:ext cx="2683238" cy="27055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A71D2E1-756D-1947-B4C3-8899476C67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7787" y="2571510"/>
            <a:ext cx="3432263" cy="2580371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0759C4-DA72-3A44-AFB1-F69F9B1C8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0577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F8FB4F-955C-7F45-8611-BF2897A68B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Uranium-Zirconium (UZr)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A3505F-BA85-EC43-9ACD-46B58CBE79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968501"/>
            <a:ext cx="5553075" cy="3965670"/>
          </a:xfrm>
        </p:spPr>
        <p:txBody>
          <a:bodyPr/>
          <a:lstStyle/>
          <a:p>
            <a:r>
              <a:rPr lang="en-US" dirty="0"/>
              <a:t>Good Characteristics</a:t>
            </a:r>
          </a:p>
          <a:p>
            <a:pPr lvl="1"/>
            <a:r>
              <a:rPr lang="en-US" dirty="0"/>
              <a:t>High thermal conductivity</a:t>
            </a:r>
          </a:p>
          <a:p>
            <a:pPr lvl="1"/>
            <a:r>
              <a:rPr lang="en-US" dirty="0"/>
              <a:t>Stability to high burnups (&gt; 20%)</a:t>
            </a:r>
          </a:p>
          <a:p>
            <a:pPr lvl="1"/>
            <a:r>
              <a:rPr lang="en-US" dirty="0"/>
              <a:t>Flexible composition</a:t>
            </a:r>
          </a:p>
          <a:p>
            <a:pPr lvl="1"/>
            <a:r>
              <a:rPr lang="en-US" dirty="0"/>
              <a:t>Inherent safety- negative reactivity feedback</a:t>
            </a:r>
          </a:p>
          <a:p>
            <a:pPr lvl="1"/>
            <a:r>
              <a:rPr lang="en-US" dirty="0"/>
              <a:t>Good compatibility with Na coolant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6BAA3B4-0210-5241-99B3-D32A3A6317AB}"/>
              </a:ext>
            </a:extLst>
          </p:cNvPr>
          <p:cNvSpPr txBox="1">
            <a:spLocks/>
          </p:cNvSpPr>
          <p:nvPr/>
        </p:nvSpPr>
        <p:spPr bwMode="auto">
          <a:xfrm>
            <a:off x="6029325" y="1968501"/>
            <a:ext cx="5553075" cy="39656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Bad Characteristics</a:t>
            </a:r>
          </a:p>
          <a:p>
            <a:pPr lvl="1"/>
            <a:r>
              <a:rPr lang="en-US" dirty="0"/>
              <a:t>Low melting point</a:t>
            </a:r>
          </a:p>
          <a:p>
            <a:pPr lvl="1"/>
            <a:r>
              <a:rPr lang="en-US" dirty="0"/>
              <a:t>Dramatic fuel swelling that must be accounted for</a:t>
            </a:r>
          </a:p>
          <a:p>
            <a:pPr lvl="1"/>
            <a:r>
              <a:rPr lang="en-US" dirty="0"/>
              <a:t>Incredibly complex microstructures/unpredictable behavior</a:t>
            </a:r>
          </a:p>
          <a:p>
            <a:pPr lvl="1"/>
            <a:r>
              <a:rPr lang="en-US" dirty="0"/>
              <a:t>Fuel-Clad Chemical Interaction</a:t>
            </a:r>
          </a:p>
          <a:p>
            <a:pPr lvl="1"/>
            <a:r>
              <a:rPr lang="en-US" dirty="0"/>
              <a:t>Very easily oxidized</a:t>
            </a:r>
          </a:p>
          <a:p>
            <a:pPr marL="0" indent="0">
              <a:buFont typeface="Arial" charset="0"/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EB10E9-6E9C-3B49-9555-05139A593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066903"/>
      </p:ext>
    </p:extLst>
  </p:cSld>
  <p:clrMapOvr>
    <a:masterClrMapping/>
  </p:clrMapOvr>
</p:sld>
</file>

<file path=ppt/theme/theme1.xml><?xml version="1.0" encoding="utf-8"?>
<a:theme xmlns:a="http://schemas.openxmlformats.org/drawingml/2006/main" name="NCStateU-horizontal-left-logo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4924</TotalTime>
  <Words>995</Words>
  <Application>Microsoft Macintosh PowerPoint</Application>
  <PresentationFormat>Widescreen</PresentationFormat>
  <Paragraphs>211</Paragraphs>
  <Slides>22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ＭＳ Ｐゴシック</vt:lpstr>
      <vt:lpstr>Arial</vt:lpstr>
      <vt:lpstr>Calibri</vt:lpstr>
      <vt:lpstr>NCStateU-horizontal-left-logo</vt:lpstr>
      <vt:lpstr>Nuclear Fuel Performance</vt:lpstr>
      <vt:lpstr>Last Time</vt:lpstr>
      <vt:lpstr>Fuel types continued</vt:lpstr>
      <vt:lpstr>Mixed Oxides (MOX)</vt:lpstr>
      <vt:lpstr>Accident Tolerant Fuel/Advanced Technology Fuel</vt:lpstr>
      <vt:lpstr>Accident Tolerant Fuel/Advanced Technology Fuel</vt:lpstr>
      <vt:lpstr>Uranium-Zirconium (UZr)</vt:lpstr>
      <vt:lpstr>Uranium-Zirconium (UZr)</vt:lpstr>
      <vt:lpstr>Uranium-Zirconium (UZr)</vt:lpstr>
      <vt:lpstr>Uranium-Molybdenum (UMo)</vt:lpstr>
      <vt:lpstr>Uranium-Molybdenum (UMo)</vt:lpstr>
      <vt:lpstr>UC/UCO TRISO Fuels</vt:lpstr>
      <vt:lpstr>UC/UCO TRISO Fuels</vt:lpstr>
      <vt:lpstr>UC/UCO TRISO Fuels</vt:lpstr>
      <vt:lpstr>UC/UCO TRISO Fuels</vt:lpstr>
      <vt:lpstr>CANDU Reactors</vt:lpstr>
      <vt:lpstr>UN – Lead Cooled Reactors</vt:lpstr>
      <vt:lpstr>Stable Salt Reactor</vt:lpstr>
      <vt:lpstr>Unique Fuel Designs</vt:lpstr>
      <vt:lpstr>Fuel Summary Table</vt:lpstr>
      <vt:lpstr>Fuel Types Summary</vt:lpstr>
      <vt:lpstr>Questions/Comments/Summary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Fuel Fabrication</dc:title>
  <dc:creator>Ben Beeler</dc:creator>
  <cp:lastModifiedBy>Benjamin W. Beeler</cp:lastModifiedBy>
  <cp:revision>34</cp:revision>
  <dcterms:created xsi:type="dcterms:W3CDTF">2019-12-09T16:44:02Z</dcterms:created>
  <dcterms:modified xsi:type="dcterms:W3CDTF">2021-04-14T19:24:19Z</dcterms:modified>
</cp:coreProperties>
</file>